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5" r:id="rId4"/>
    <p:sldId id="260" r:id="rId5"/>
    <p:sldId id="263" r:id="rId6"/>
    <p:sldId id="264" r:id="rId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rebuchet MS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rebuchet MS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rebuchet MS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rebuchet MS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rebuchet MS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rebuchet MS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rebuchet MS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rebuchet MS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Trebuchet M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9CB"/>
          </a:solidFill>
        </a:fill>
      </a:tcStyle>
    </a:wholeTbl>
    <a:band2H>
      <a:tcTxStyle/>
      <a:tcStyle>
        <a:tcBdr/>
        <a:fill>
          <a:solidFill>
            <a:srgbClr val="EE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6CB"/>
          </a:solidFill>
        </a:fill>
      </a:tcStyle>
    </a:wholeTbl>
    <a:band2H>
      <a:tcTxStyle/>
      <a:tcStyle>
        <a:tcBdr/>
        <a:fill>
          <a:solidFill>
            <a:srgbClr val="FAF3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8D0"/>
          </a:solidFill>
        </a:fill>
      </a:tcStyle>
    </a:wholeTbl>
    <a:band2H>
      <a:tcTxStyle/>
      <a:tcStyle>
        <a:tcBdr/>
        <a:fill>
          <a:solidFill>
            <a:srgbClr val="EEED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916739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Trebuchet MS"/>
      </a:defRPr>
    </a:lvl1pPr>
    <a:lvl2pPr indent="228600" defTabSz="457200" latinLnBrk="0">
      <a:defRPr sz="1200">
        <a:latin typeface="+mj-lt"/>
        <a:ea typeface="+mj-ea"/>
        <a:cs typeface="+mj-cs"/>
        <a:sym typeface="Trebuchet MS"/>
      </a:defRPr>
    </a:lvl2pPr>
    <a:lvl3pPr indent="457200" defTabSz="457200" latinLnBrk="0">
      <a:defRPr sz="1200">
        <a:latin typeface="+mj-lt"/>
        <a:ea typeface="+mj-ea"/>
        <a:cs typeface="+mj-cs"/>
        <a:sym typeface="Trebuchet MS"/>
      </a:defRPr>
    </a:lvl3pPr>
    <a:lvl4pPr indent="685800" defTabSz="457200" latinLnBrk="0">
      <a:defRPr sz="1200">
        <a:latin typeface="+mj-lt"/>
        <a:ea typeface="+mj-ea"/>
        <a:cs typeface="+mj-cs"/>
        <a:sym typeface="Trebuchet MS"/>
      </a:defRPr>
    </a:lvl4pPr>
    <a:lvl5pPr indent="914400" defTabSz="457200" latinLnBrk="0">
      <a:defRPr sz="1200">
        <a:latin typeface="+mj-lt"/>
        <a:ea typeface="+mj-ea"/>
        <a:cs typeface="+mj-cs"/>
        <a:sym typeface="Trebuchet MS"/>
      </a:defRPr>
    </a:lvl5pPr>
    <a:lvl6pPr indent="1143000" defTabSz="457200" latinLnBrk="0">
      <a:defRPr sz="1200">
        <a:latin typeface="+mj-lt"/>
        <a:ea typeface="+mj-ea"/>
        <a:cs typeface="+mj-cs"/>
        <a:sym typeface="Trebuchet MS"/>
      </a:defRPr>
    </a:lvl6pPr>
    <a:lvl7pPr indent="1371600" defTabSz="457200" latinLnBrk="0">
      <a:defRPr sz="1200">
        <a:latin typeface="+mj-lt"/>
        <a:ea typeface="+mj-ea"/>
        <a:cs typeface="+mj-cs"/>
        <a:sym typeface="Trebuchet MS"/>
      </a:defRPr>
    </a:lvl7pPr>
    <a:lvl8pPr indent="1600200" defTabSz="457200" latinLnBrk="0">
      <a:defRPr sz="1200">
        <a:latin typeface="+mj-lt"/>
        <a:ea typeface="+mj-ea"/>
        <a:cs typeface="+mj-cs"/>
        <a:sym typeface="Trebuchet MS"/>
      </a:defRPr>
    </a:lvl8pPr>
    <a:lvl9pPr indent="1828800" defTabSz="457200" latinLnBrk="0">
      <a:defRPr sz="1200">
        <a:latin typeface="+mj-lt"/>
        <a:ea typeface="+mj-ea"/>
        <a:cs typeface="+mj-cs"/>
        <a:sym typeface="Trebuchet M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6"/>
          <p:cNvGrpSpPr/>
          <p:nvPr/>
        </p:nvGrpSpPr>
        <p:grpSpPr>
          <a:xfrm>
            <a:off x="-1" y="-8468"/>
            <a:ext cx="12192002" cy="6866469"/>
            <a:chOff x="0" y="0"/>
            <a:chExt cx="12192000" cy="6866467"/>
          </a:xfrm>
        </p:grpSpPr>
        <p:sp>
          <p:nvSpPr>
            <p:cNvPr id="22" name="Straight Connector 31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" name="Straight Connector 20"/>
            <p:cNvSpPr/>
            <p:nvPr/>
          </p:nvSpPr>
          <p:spPr>
            <a:xfrm flipH="1">
              <a:off x="7425267" y="3689879"/>
              <a:ext cx="4763559" cy="3176588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181476" y="0"/>
              <a:ext cx="300735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Rectangle 25"/>
            <p:cNvSpPr/>
            <p:nvPr/>
          </p:nvSpPr>
          <p:spPr>
            <a:xfrm>
              <a:off x="9603441" y="0"/>
              <a:ext cx="258856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6" name="Isosceles Triangle 26"/>
            <p:cNvSpPr/>
            <p:nvPr/>
          </p:nvSpPr>
          <p:spPr>
            <a:xfrm>
              <a:off x="8932333" y="3056466"/>
              <a:ext cx="3259668" cy="3810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7" name="Rectangle 27"/>
            <p:cNvSpPr/>
            <p:nvPr/>
          </p:nvSpPr>
          <p:spPr>
            <a:xfrm>
              <a:off x="9334500" y="0"/>
              <a:ext cx="2854327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9" name="Rectangle 29"/>
            <p:cNvSpPr/>
            <p:nvPr/>
          </p:nvSpPr>
          <p:spPr>
            <a:xfrm>
              <a:off x="10938999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0" name="Isosceles Triangle 30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1" name="Isosceles Triangle 18"/>
            <p:cNvSpPr/>
            <p:nvPr/>
          </p:nvSpPr>
          <p:spPr>
            <a:xfrm rot="10800000">
              <a:off x="-1" y="8467"/>
              <a:ext cx="842597" cy="56661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1507067" y="2404534"/>
            <a:ext cx="7766937" cy="1646303"/>
          </a:xfrm>
          <a:prstGeom prst="rect">
            <a:avLst/>
          </a:prstGeom>
        </p:spPr>
        <p:txBody>
          <a:bodyPr anchor="b"/>
          <a:lstStyle>
            <a:lvl1pPr algn="r">
              <a:defRPr sz="5400"/>
            </a:lvl1pPr>
          </a:lstStyle>
          <a:p>
            <a:r>
              <a:t>Title Text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07067" y="4050832"/>
            <a:ext cx="7766937" cy="1096901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None/>
              <a:defRPr>
                <a:solidFill>
                  <a:srgbClr val="808080"/>
                </a:solidFill>
              </a:defRPr>
            </a:lvl1pPr>
            <a:lvl2pPr marL="0" indent="457200" algn="r">
              <a:buClrTx/>
              <a:buSzTx/>
              <a:buNone/>
              <a:defRPr>
                <a:solidFill>
                  <a:srgbClr val="808080"/>
                </a:solidFill>
              </a:defRPr>
            </a:lvl2pPr>
            <a:lvl3pPr marL="0" indent="914400" algn="r">
              <a:buClrTx/>
              <a:buSzTx/>
              <a:buNone/>
              <a:defRPr>
                <a:solidFill>
                  <a:srgbClr val="808080"/>
                </a:solidFill>
              </a:defRPr>
            </a:lvl3pPr>
            <a:lvl4pPr marL="0" indent="1371600" algn="r">
              <a:buClrTx/>
              <a:buSzTx/>
              <a:buNone/>
              <a:defRPr>
                <a:solidFill>
                  <a:srgbClr val="808080"/>
                </a:solidFill>
              </a:defRPr>
            </a:lvl4pPr>
            <a:lvl5pPr marL="0" indent="1828800" algn="r">
              <a:buClrTx/>
              <a:buSzTx/>
              <a:buNone/>
              <a:defRPr>
                <a:solidFill>
                  <a:srgbClr val="80808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Text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2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66138" y="3632200"/>
            <a:ext cx="7224526" cy="3810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6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16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16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16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1600">
                <a:solidFill>
                  <a:srgbClr val="80808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77334" y="4470399"/>
            <a:ext cx="8596670" cy="1570964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</a:pPr>
            <a:endParaRPr/>
          </a:p>
        </p:txBody>
      </p:sp>
      <p:sp>
        <p:nvSpPr>
          <p:cNvPr id="126" name="TextBox 19"/>
          <p:cNvSpPr txBox="1"/>
          <p:nvPr/>
        </p:nvSpPr>
        <p:spPr>
          <a:xfrm>
            <a:off x="541869" y="469465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27" name="TextBox 21"/>
          <p:cNvSpPr txBox="1"/>
          <p:nvPr/>
        </p:nvSpPr>
        <p:spPr>
          <a:xfrm>
            <a:off x="8893010" y="2565643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9" cy="2595461"/>
          </a:xfrm>
          <a:prstGeom prst="rect">
            <a:avLst/>
          </a:prstGeom>
        </p:spPr>
        <p:txBody>
          <a:bodyPr anchor="b"/>
          <a:lstStyle>
            <a:lvl1pPr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151391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Text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4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6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47" name="TextBox 23"/>
          <p:cNvSpPr txBox="1"/>
          <p:nvPr/>
        </p:nvSpPr>
        <p:spPr>
          <a:xfrm>
            <a:off x="541869" y="469465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“</a:t>
            </a:r>
          </a:p>
        </p:txBody>
      </p:sp>
      <p:sp>
        <p:nvSpPr>
          <p:cNvPr id="148" name="TextBox 24"/>
          <p:cNvSpPr txBox="1"/>
          <p:nvPr/>
        </p:nvSpPr>
        <p:spPr>
          <a:xfrm>
            <a:off x="8893010" y="2565643"/>
            <a:ext cx="60960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”</a:t>
            </a:r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itle Text"/>
          <p:cNvSpPr txBox="1">
            <a:spLocks noGrp="1"/>
          </p:cNvSpPr>
          <p:nvPr>
            <p:ph type="title"/>
          </p:nvPr>
        </p:nvSpPr>
        <p:spPr>
          <a:xfrm>
            <a:off x="685798" y="609600"/>
            <a:ext cx="858820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5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  <a:endParaRPr/>
          </a:p>
        </p:txBody>
      </p:sp>
      <p:sp>
        <p:nvSpPr>
          <p:cNvPr id="1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itle Text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le Text"/>
          <p:cNvSpPr txBox="1">
            <a:spLocks noGrp="1"/>
          </p:cNvSpPr>
          <p:nvPr>
            <p:ph type="title"/>
          </p:nvPr>
        </p:nvSpPr>
        <p:spPr>
          <a:xfrm>
            <a:off x="7967673" y="609598"/>
            <a:ext cx="1304744" cy="5251453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176" name="Body Level One…"/>
          <p:cNvSpPr txBox="1">
            <a:spLocks noGrp="1"/>
          </p:cNvSpPr>
          <p:nvPr>
            <p:ph type="body" idx="1"/>
          </p:nvPr>
        </p:nvSpPr>
        <p:spPr>
          <a:xfrm>
            <a:off x="677335" y="609600"/>
            <a:ext cx="7060150" cy="525145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9" cy="1826582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7335" y="4527448"/>
            <a:ext cx="859666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808080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7333" y="2160589"/>
            <a:ext cx="4184036" cy="388077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5744" y="2160983"/>
            <a:ext cx="4185624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088382" y="2160983"/>
            <a:ext cx="4185619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/>
            </a:pPr>
            <a:endParaRPr/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le Text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677333" y="1498603"/>
            <a:ext cx="3854529" cy="1278467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95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760460" y="514923"/>
            <a:ext cx="4513543" cy="5526439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77334" y="2777069"/>
            <a:ext cx="3854528" cy="258445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  <a:endParaRPr/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8" cy="56673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105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677333" y="609600"/>
            <a:ext cx="8596670" cy="384571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7333" y="5367337"/>
            <a:ext cx="8596668" cy="67402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Text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9" cy="3403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77335" y="4470400"/>
            <a:ext cx="8596669" cy="1570962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-1" y="-8468"/>
            <a:ext cx="12192002" cy="6866469"/>
            <a:chOff x="0" y="0"/>
            <a:chExt cx="12192000" cy="6866467"/>
          </a:xfrm>
        </p:grpSpPr>
        <p:sp>
          <p:nvSpPr>
            <p:cNvPr id="2" name="Straight Connector 19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" name="Straight Connector 20"/>
            <p:cNvSpPr/>
            <p:nvPr/>
          </p:nvSpPr>
          <p:spPr>
            <a:xfrm flipH="1">
              <a:off x="7425267" y="3689879"/>
              <a:ext cx="4763559" cy="3176588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" name="Rectangle 23"/>
            <p:cNvSpPr/>
            <p:nvPr/>
          </p:nvSpPr>
          <p:spPr>
            <a:xfrm>
              <a:off x="9181476" y="0"/>
              <a:ext cx="300735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5" name="Rectangle 25"/>
            <p:cNvSpPr/>
            <p:nvPr/>
          </p:nvSpPr>
          <p:spPr>
            <a:xfrm>
              <a:off x="9603441" y="0"/>
              <a:ext cx="2588560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" name="Isosceles Triangle 23"/>
            <p:cNvSpPr/>
            <p:nvPr/>
          </p:nvSpPr>
          <p:spPr>
            <a:xfrm>
              <a:off x="8932333" y="3056466"/>
              <a:ext cx="3259668" cy="38100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7" name="Rectangle 27"/>
            <p:cNvSpPr/>
            <p:nvPr/>
          </p:nvSpPr>
          <p:spPr>
            <a:xfrm>
              <a:off x="9334500" y="0"/>
              <a:ext cx="2854327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9" name="Rectangle 29"/>
            <p:cNvSpPr/>
            <p:nvPr/>
          </p:nvSpPr>
          <p:spPr>
            <a:xfrm>
              <a:off x="10938999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0" name="Isosceles Triangle 27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" name="Isosceles Triangle 28"/>
            <p:cNvSpPr/>
            <p:nvPr/>
          </p:nvSpPr>
          <p:spPr>
            <a:xfrm>
              <a:off x="-1" y="4021666"/>
              <a:ext cx="448734" cy="28448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049981" y="6114704"/>
            <a:ext cx="224022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</p:sldLayoutIdLst>
  <p:transition spd="med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+mj-lt"/>
          <a:ea typeface="+mj-ea"/>
          <a:cs typeface="+mj-cs"/>
          <a:sym typeface="Trebuchet MS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+mj-lt"/>
          <a:ea typeface="+mj-ea"/>
          <a:cs typeface="+mj-cs"/>
          <a:sym typeface="Trebuchet MS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+mj-lt"/>
          <a:ea typeface="+mj-ea"/>
          <a:cs typeface="+mj-cs"/>
          <a:sym typeface="Trebuchet MS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+mj-lt"/>
          <a:ea typeface="+mj-ea"/>
          <a:cs typeface="+mj-cs"/>
          <a:sym typeface="Trebuchet MS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+mj-lt"/>
          <a:ea typeface="+mj-ea"/>
          <a:cs typeface="+mj-cs"/>
          <a:sym typeface="Trebuchet MS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+mj-lt"/>
          <a:ea typeface="+mj-ea"/>
          <a:cs typeface="+mj-cs"/>
          <a:sym typeface="Trebuchet MS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+mj-lt"/>
          <a:ea typeface="+mj-ea"/>
          <a:cs typeface="+mj-cs"/>
          <a:sym typeface="Trebuchet MS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+mj-lt"/>
          <a:ea typeface="+mj-ea"/>
          <a:cs typeface="+mj-cs"/>
          <a:sym typeface="Trebuchet MS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600" b="0" i="0" u="none" strike="noStrike" cap="none" spc="0" baseline="0">
          <a:ln>
            <a:noFill/>
          </a:ln>
          <a:solidFill>
            <a:schemeClr val="accent1"/>
          </a:solidFill>
          <a:uFillTx/>
          <a:latin typeface="+mj-lt"/>
          <a:ea typeface="+mj-ea"/>
          <a:cs typeface="+mj-cs"/>
          <a:sym typeface="Trebuchet MS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+mj-lt"/>
          <a:ea typeface="+mj-ea"/>
          <a:cs typeface="+mj-cs"/>
          <a:sym typeface="Trebuchet MS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+mj-lt"/>
          <a:ea typeface="+mj-ea"/>
          <a:cs typeface="+mj-cs"/>
          <a:sym typeface="Trebuchet MS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+mj-lt"/>
          <a:ea typeface="+mj-ea"/>
          <a:cs typeface="+mj-cs"/>
          <a:sym typeface="Trebuchet MS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+mj-lt"/>
          <a:ea typeface="+mj-ea"/>
          <a:cs typeface="+mj-cs"/>
          <a:sym typeface="Trebuchet MS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+mj-lt"/>
          <a:ea typeface="+mj-ea"/>
          <a:cs typeface="+mj-cs"/>
          <a:sym typeface="Trebuchet MS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+mj-lt"/>
          <a:ea typeface="+mj-ea"/>
          <a:cs typeface="+mj-cs"/>
          <a:sym typeface="Trebuchet MS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+mj-lt"/>
          <a:ea typeface="+mj-ea"/>
          <a:cs typeface="+mj-cs"/>
          <a:sym typeface="Trebuchet MS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+mj-lt"/>
          <a:ea typeface="+mj-ea"/>
          <a:cs typeface="+mj-cs"/>
          <a:sym typeface="Trebuchet MS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sz="1800" b="0" i="0" u="none" strike="noStrike" cap="none" spc="0" baseline="0">
          <a:ln>
            <a:noFill/>
          </a:ln>
          <a:solidFill>
            <a:srgbClr val="404040"/>
          </a:solidFill>
          <a:uFillTx/>
          <a:latin typeface="+mj-lt"/>
          <a:ea typeface="+mj-ea"/>
          <a:cs typeface="+mj-cs"/>
          <a:sym typeface="Trebuchet MS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itle 1"/>
          <p:cNvSpPr txBox="1">
            <a:spLocks noGrp="1"/>
          </p:cNvSpPr>
          <p:nvPr>
            <p:ph type="ctrTitle"/>
          </p:nvPr>
        </p:nvSpPr>
        <p:spPr>
          <a:xfrm>
            <a:off x="2713793" y="829734"/>
            <a:ext cx="6764414" cy="1646303"/>
          </a:xfrm>
          <a:prstGeom prst="rect">
            <a:avLst/>
          </a:prstGeom>
        </p:spPr>
        <p:txBody>
          <a:bodyPr/>
          <a:lstStyle>
            <a:lvl1pPr>
              <a:defRPr sz="3800"/>
            </a:lvl1pPr>
          </a:lstStyle>
          <a:p>
            <a:r>
              <a:t>SPRINTER: IoT Based Mobile Printing Robot</a:t>
            </a:r>
          </a:p>
        </p:txBody>
      </p:sp>
      <p:pic>
        <p:nvPicPr>
          <p:cNvPr id="187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85911" y="921965"/>
            <a:ext cx="5014070" cy="5014070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Guide: Dr. S. Dhanalakshmi, Dr. R. Kumar"/>
          <p:cNvSpPr txBox="1"/>
          <p:nvPr/>
        </p:nvSpPr>
        <p:spPr>
          <a:xfrm>
            <a:off x="4675416" y="6060863"/>
            <a:ext cx="431136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r>
              <a:t>Guide: Dr. S. Dhanalakshmi, Dr. R. Kumar</a:t>
            </a:r>
          </a:p>
        </p:txBody>
      </p:sp>
      <p:pic>
        <p:nvPicPr>
          <p:cNvPr id="189" name="Untitled-3.png" descr="Untitled-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04129" y="6063920"/>
            <a:ext cx="1933950" cy="7270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tle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SPRINTER: Design</a:t>
            </a:r>
          </a:p>
        </p:txBody>
      </p:sp>
      <p:pic>
        <p:nvPicPr>
          <p:cNvPr id="202" name="Content Placeholder 4" descr="Content Placeholder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39345" y="1018513"/>
            <a:ext cx="5193507" cy="5193507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TextBox 5"/>
          <p:cNvSpPr txBox="1"/>
          <p:nvPr/>
        </p:nvSpPr>
        <p:spPr>
          <a:xfrm>
            <a:off x="4345107" y="1660430"/>
            <a:ext cx="5368076" cy="462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just"/>
            <a:r>
              <a:t>The SPRINTER is an omni-directional robot. It mainly consists of the following components:</a:t>
            </a:r>
          </a:p>
          <a:p>
            <a:pPr algn="just"/>
            <a:endParaRPr/>
          </a:p>
          <a:p>
            <a:pPr marL="180473" indent="-180473" algn="just">
              <a:buSzPct val="100000"/>
              <a:buChar char="•"/>
            </a:pPr>
            <a:r>
              <a:t>Electronics and controller</a:t>
            </a:r>
          </a:p>
          <a:p>
            <a:pPr marL="180473" indent="-180473" algn="just">
              <a:buSzPct val="100000"/>
              <a:buChar char="•"/>
            </a:pPr>
            <a:r>
              <a:t>Inkjet cartridge and driver</a:t>
            </a:r>
          </a:p>
          <a:p>
            <a:pPr marL="180473" indent="-180473" algn="just">
              <a:buSzPct val="100000"/>
              <a:buChar char="•"/>
            </a:pPr>
            <a:r>
              <a:t>Locomotion system</a:t>
            </a:r>
          </a:p>
          <a:p>
            <a:pPr marL="180473" indent="-180473" algn="just">
              <a:buSzPct val="100000"/>
              <a:buChar char="•"/>
            </a:pPr>
            <a:r>
              <a:t>Power supply</a:t>
            </a:r>
          </a:p>
          <a:p>
            <a:pPr algn="just"/>
            <a:endParaRPr/>
          </a:p>
          <a:p>
            <a:pPr algn="just"/>
            <a:r>
              <a:t>The robot consists of three layers:</a:t>
            </a:r>
          </a:p>
          <a:p>
            <a:pPr algn="just"/>
            <a:endParaRPr/>
          </a:p>
          <a:p>
            <a:pPr marL="285750" indent="-285750" algn="just">
              <a:buSzPct val="100000"/>
              <a:buFont typeface="Arial"/>
              <a:buChar char="•"/>
            </a:pPr>
            <a:r>
              <a:rPr b="1"/>
              <a:t>First Layer</a:t>
            </a:r>
            <a:r>
              <a:t> – It is the upper lid of the printer and covers the circuit board beneath it.</a:t>
            </a:r>
          </a:p>
          <a:p>
            <a:pPr marL="285750" indent="-285750" algn="just">
              <a:buSzPct val="100000"/>
              <a:buFont typeface="Arial"/>
              <a:buChar char="•"/>
            </a:pPr>
            <a:r>
              <a:rPr b="1"/>
              <a:t>Second Layer</a:t>
            </a:r>
            <a:r>
              <a:t> – It holds the circuit board above the base.</a:t>
            </a:r>
          </a:p>
          <a:p>
            <a:pPr marL="285750" indent="-285750" algn="just">
              <a:buSzPct val="100000"/>
              <a:buFont typeface="Arial"/>
              <a:buChar char="•"/>
            </a:pPr>
            <a:r>
              <a:rPr b="1"/>
              <a:t>Third Layer</a:t>
            </a:r>
            <a:r>
              <a:t> – It is the base layer which homes the cartridge, battery and the motors at each side of the base.</a:t>
            </a:r>
          </a:p>
        </p:txBody>
      </p:sp>
      <p:pic>
        <p:nvPicPr>
          <p:cNvPr id="204" name="Untitled-3.png" descr="Untitled-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04128" y="6063920"/>
            <a:ext cx="1933951" cy="727049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Line"/>
          <p:cNvSpPr/>
          <p:nvPr/>
        </p:nvSpPr>
        <p:spPr>
          <a:xfrm>
            <a:off x="727572" y="1270000"/>
            <a:ext cx="8577620" cy="0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6" name="Line"/>
          <p:cNvSpPr/>
          <p:nvPr/>
        </p:nvSpPr>
        <p:spPr>
          <a:xfrm flipV="1">
            <a:off x="4003481" y="2258271"/>
            <a:ext cx="1" cy="2239858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7" name="Line"/>
          <p:cNvSpPr/>
          <p:nvPr/>
        </p:nvSpPr>
        <p:spPr>
          <a:xfrm flipV="1">
            <a:off x="3850427" y="3056466"/>
            <a:ext cx="1" cy="1972969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Line"/>
          <p:cNvSpPr/>
          <p:nvPr/>
        </p:nvSpPr>
        <p:spPr>
          <a:xfrm flipV="1">
            <a:off x="3697373" y="4445624"/>
            <a:ext cx="1" cy="1150219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Line"/>
          <p:cNvSpPr/>
          <p:nvPr/>
        </p:nvSpPr>
        <p:spPr>
          <a:xfrm flipH="1">
            <a:off x="3381741" y="2239433"/>
            <a:ext cx="621741" cy="1"/>
          </a:xfrm>
          <a:prstGeom prst="line">
            <a:avLst/>
          </a:prstGeom>
          <a:ln w="19050" cap="rnd">
            <a:solidFill>
              <a:schemeClr val="accent1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0" name="Line"/>
          <p:cNvSpPr/>
          <p:nvPr/>
        </p:nvSpPr>
        <p:spPr>
          <a:xfrm flipH="1">
            <a:off x="3381741" y="3052233"/>
            <a:ext cx="468687" cy="1"/>
          </a:xfrm>
          <a:prstGeom prst="line">
            <a:avLst/>
          </a:prstGeom>
          <a:ln w="19050" cap="rnd">
            <a:solidFill>
              <a:schemeClr val="accent1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1" name="Line"/>
          <p:cNvSpPr/>
          <p:nvPr/>
        </p:nvSpPr>
        <p:spPr>
          <a:xfrm flipH="1">
            <a:off x="3381741" y="4436533"/>
            <a:ext cx="315633" cy="1"/>
          </a:xfrm>
          <a:prstGeom prst="line">
            <a:avLst/>
          </a:prstGeom>
          <a:ln w="19050" cap="rnd">
            <a:solidFill>
              <a:schemeClr val="accent1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Line"/>
          <p:cNvSpPr/>
          <p:nvPr/>
        </p:nvSpPr>
        <p:spPr>
          <a:xfrm>
            <a:off x="4003481" y="4504266"/>
            <a:ext cx="292307" cy="1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3" name="Line"/>
          <p:cNvSpPr/>
          <p:nvPr/>
        </p:nvSpPr>
        <p:spPr>
          <a:xfrm>
            <a:off x="3850427" y="5046133"/>
            <a:ext cx="440112" cy="1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4" name="Line"/>
          <p:cNvSpPr/>
          <p:nvPr/>
        </p:nvSpPr>
        <p:spPr>
          <a:xfrm>
            <a:off x="3716423" y="5587999"/>
            <a:ext cx="574116" cy="1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SPRINTER: Electronics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245" y="1593447"/>
            <a:ext cx="7374846" cy="4630717"/>
          </a:xfrm>
          <a:prstGeom prst="rect">
            <a:avLst/>
          </a:prstGeom>
        </p:spPr>
      </p:pic>
      <p:pic>
        <p:nvPicPr>
          <p:cNvPr id="5" name="Untitled-3.png" descr="Untitled-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04128" y="6063920"/>
            <a:ext cx="1933951" cy="72704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9494996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itle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SPRINTER: Working</a:t>
            </a:r>
          </a:p>
        </p:txBody>
      </p:sp>
      <p:pic>
        <p:nvPicPr>
          <p:cNvPr id="217" name="Untitled-3.png" descr="Untitled-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04128" y="6063920"/>
            <a:ext cx="1933951" cy="727049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Line"/>
          <p:cNvSpPr/>
          <p:nvPr/>
        </p:nvSpPr>
        <p:spPr>
          <a:xfrm>
            <a:off x="727572" y="1270000"/>
            <a:ext cx="8577620" cy="0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651" y="1930400"/>
            <a:ext cx="7473381" cy="459477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SPRINTER: Cost Analysis</a:t>
            </a:r>
          </a:p>
        </p:txBody>
      </p:sp>
      <p:pic>
        <p:nvPicPr>
          <p:cNvPr id="231" name="Untitled-3.png" descr="Untitled-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04128" y="6063920"/>
            <a:ext cx="1933951" cy="727049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Line"/>
          <p:cNvSpPr/>
          <p:nvPr/>
        </p:nvSpPr>
        <p:spPr>
          <a:xfrm>
            <a:off x="727572" y="1270000"/>
            <a:ext cx="8577620" cy="0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267" y="2253373"/>
            <a:ext cx="7259899" cy="287818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itle 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r>
              <a:t>SPRINTER: Prototype</a:t>
            </a:r>
          </a:p>
        </p:txBody>
      </p:sp>
      <p:pic>
        <p:nvPicPr>
          <p:cNvPr id="235" name="Untitled-3.png" descr="Untitled-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04128" y="6063920"/>
            <a:ext cx="1933951" cy="727049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Line"/>
          <p:cNvSpPr/>
          <p:nvPr/>
        </p:nvSpPr>
        <p:spPr>
          <a:xfrm>
            <a:off x="727572" y="1270000"/>
            <a:ext cx="8577620" cy="0"/>
          </a:xfrm>
          <a:prstGeom prst="line">
            <a:avLst/>
          </a:prstGeom>
          <a:ln w="19050" cap="rnd">
            <a:solidFill>
              <a:schemeClr val="accent1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237" name="combined.png" descr="combine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8048" y="1715738"/>
            <a:ext cx="8596669" cy="2846600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Rectangle 11"/>
          <p:cNvSpPr/>
          <p:nvPr/>
        </p:nvSpPr>
        <p:spPr>
          <a:xfrm>
            <a:off x="722285" y="4685117"/>
            <a:ext cx="2857799" cy="739141"/>
          </a:xfrm>
          <a:prstGeom prst="rect">
            <a:avLst/>
          </a:prstGeom>
          <a:solidFill>
            <a:srgbClr val="7DBAE9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marL="233947" indent="-233947" algn="just">
              <a:buSzPct val="100000"/>
              <a:buAutoNum type="alphaLcParenBoth"/>
              <a:defRPr sz="1400">
                <a:latin typeface="NimbusRomNo9L-Regu"/>
                <a:ea typeface="NimbusRomNo9L-Regu"/>
                <a:cs typeface="NimbusRomNo9L-Regu"/>
                <a:sym typeface="NimbusRomNo9L-Regu"/>
              </a:defRPr>
            </a:lvl1pPr>
          </a:lstStyle>
          <a:p>
            <a:r>
              <a:t>shows the actual SPRINTER robot prototype.</a:t>
            </a:r>
          </a:p>
        </p:txBody>
      </p:sp>
      <p:sp>
        <p:nvSpPr>
          <p:cNvPr id="239" name="Rectangle 12"/>
          <p:cNvSpPr/>
          <p:nvPr/>
        </p:nvSpPr>
        <p:spPr>
          <a:xfrm>
            <a:off x="3584576" y="4685117"/>
            <a:ext cx="3099989" cy="739141"/>
          </a:xfrm>
          <a:prstGeom prst="rect">
            <a:avLst/>
          </a:prstGeom>
          <a:solidFill>
            <a:srgbClr val="7DBAE9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>
                <a:latin typeface="NimbusRomNo9L-Regu"/>
                <a:ea typeface="NimbusRomNo9L-Regu"/>
                <a:cs typeface="NimbusRomNo9L-Regu"/>
                <a:sym typeface="NimbusRomNo9L-Regu"/>
              </a:defRPr>
            </a:pPr>
            <a:r>
              <a:t>(b) shows the three layers of robot.</a:t>
            </a:r>
          </a:p>
          <a:p>
            <a:pPr>
              <a:defRPr sz="1400">
                <a:latin typeface="NimbusRomNo9L-Regu"/>
                <a:ea typeface="NimbusRomNo9L-Regu"/>
                <a:cs typeface="NimbusRomNo9L-Regu"/>
                <a:sym typeface="NimbusRomNo9L-Regu"/>
              </a:defRPr>
            </a:pPr>
            <a:endParaRPr/>
          </a:p>
        </p:txBody>
      </p:sp>
      <p:sp>
        <p:nvSpPr>
          <p:cNvPr id="240" name="Rectangle 14"/>
          <p:cNvSpPr/>
          <p:nvPr/>
        </p:nvSpPr>
        <p:spPr>
          <a:xfrm>
            <a:off x="6653282" y="4685117"/>
            <a:ext cx="2682845" cy="739141"/>
          </a:xfrm>
          <a:prstGeom prst="rect">
            <a:avLst/>
          </a:prstGeom>
          <a:solidFill>
            <a:srgbClr val="7DBAE9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1400">
                <a:latin typeface="NimbusRomNo9L-Regu"/>
                <a:ea typeface="NimbusRomNo9L-Regu"/>
                <a:cs typeface="NimbusRomNo9L-Regu"/>
                <a:sym typeface="NimbusRomNo9L-Regu"/>
              </a:defRPr>
            </a:lvl1pPr>
          </a:lstStyle>
          <a:p>
            <a:r>
              <a:t>(c)shows custom circuit board that controls electronics of the SPRINTER.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Facet">
      <a:majorFont>
        <a:latin typeface="Trebuchet MS"/>
        <a:ea typeface="Trebuchet MS"/>
        <a:cs typeface="Trebuchet MS"/>
      </a:majorFont>
      <a:minorFont>
        <a:latin typeface="Helvetica"/>
        <a:ea typeface="Helvetica"/>
        <a:cs typeface="Helvetica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Facet">
      <a:majorFont>
        <a:latin typeface="Trebuchet MS"/>
        <a:ea typeface="Trebuchet MS"/>
        <a:cs typeface="Trebuchet MS"/>
      </a:majorFont>
      <a:minorFont>
        <a:latin typeface="Helvetica"/>
        <a:ea typeface="Helvetica"/>
        <a:cs typeface="Helvetica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153</Words>
  <Application>Microsoft Office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NimbusRomNo9L-Regu</vt:lpstr>
      <vt:lpstr>Trebuchet MS</vt:lpstr>
      <vt:lpstr>Facet</vt:lpstr>
      <vt:lpstr>SPRINTER: IoT Based Mobile Printing Robot</vt:lpstr>
      <vt:lpstr>SPRINTER: Design</vt:lpstr>
      <vt:lpstr>SPRINTER: Electronics </vt:lpstr>
      <vt:lpstr>SPRINTER: Working</vt:lpstr>
      <vt:lpstr>SPRINTER: Cost Analysis</vt:lpstr>
      <vt:lpstr>SPRINTER: Prototype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SPRINTER: IoT Based Mobile Printing Robot</dc:title>
  <cp:lastModifiedBy>Pranav Srinivas</cp:lastModifiedBy>
  <cp:revision>3</cp:revision>
  <dcterms:modified xsi:type="dcterms:W3CDTF">2018-10-09T02:30:36Z</dcterms:modified>
</cp:coreProperties>
</file>